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  <p:sldId id="256" r:id="rId3"/>
  </p:sldIdLst>
  <p:sldSz cx="12192000" cy="6858000"/>
  <p:notesSz cx="6635750" cy="9766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CB5BE0-25E5-437D-867E-BA315E21F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D6FFABF-2A6C-4CCE-851A-FBC4C0A2D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451651-BD53-4B48-9E0A-3E76133C8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851F-62E0-4099-BBAF-A7C8311E57A0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E48094-493C-4B06-AAF5-5DB447FE4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DAEABE-BD3B-4D49-AD17-1FA5573F5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8AC0-D7AC-4558-BD94-1C52DD49C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74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43B373-202D-4530-A72A-01ADE4823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AA75C64-23D1-4813-A77F-86EE627F5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F4156D-5806-43B5-8086-77C685A6D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851F-62E0-4099-BBAF-A7C8311E57A0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41BC23-1A6B-4CCC-99C4-D38801701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06FCFC-BF73-41AB-B0AA-D54B41CF7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8AC0-D7AC-4558-BD94-1C52DD49C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13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380C446-A3E4-45C2-A6D9-9B704A212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4C1E76-6060-464D-B728-3FF4CB78BF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A654B4-58FC-4E79-996B-D9BC162C1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851F-62E0-4099-BBAF-A7C8311E57A0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448818-0B06-409B-B2B5-716660C27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5B4727-770A-476F-904A-ED59259B8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8AC0-D7AC-4558-BD94-1C52DD49C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29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A9F6F2-4893-418D-B710-D46A85AE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2B17FA-6D0B-4621-ABDD-F1EEB23EA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AF2B25-390B-4632-94CF-29811E121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851F-62E0-4099-BBAF-A7C8311E57A0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9C1C51-BC0E-4BAC-920D-D6668C92F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F2A79F-116A-4A95-85F8-4E887396B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8AC0-D7AC-4558-BD94-1C52DD49C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85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39C82F-1437-4C8D-A789-3286B60B9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4E9A9BB-5394-4491-B1E9-6A14F349B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FE9AD1-BB3E-4BE2-8A80-9E3ADA1E4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851F-62E0-4099-BBAF-A7C8311E57A0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CBFEF9-501D-4A74-88FB-6F5B5B639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5DB766-C9E9-4744-83DB-B4CD264C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8AC0-D7AC-4558-BD94-1C52DD49C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67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78ADC8-714D-47A3-AF34-545CBB24F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8227AD-ED2D-4CF2-8096-A543DF20B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A3A395-05E4-4438-BB0D-EA0CEB159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4AC383-C262-4280-BBB2-4D75DB720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851F-62E0-4099-BBAF-A7C8311E57A0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5EDD1B0-F44D-4A42-9F69-C4B0EA865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B7D416-F77E-468B-A120-5D10208D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8AC0-D7AC-4558-BD94-1C52DD49C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11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331051-A913-465E-8B89-C0483E29D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4DBB95-6B21-4C2A-A0C8-52E8F4647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200F315-F68B-4E04-8818-F00E326CF6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49C51F4-7B8C-4A98-95CC-4AD07FB3DB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F489937-F765-4D87-B240-82E6A8F9E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E81FB25-6A46-47A7-B9C1-16EBECD0C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851F-62E0-4099-BBAF-A7C8311E57A0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08D68CD-720F-435B-B9A5-B482CA8EB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C3415A7-FECB-4A04-937D-E07741A7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8AC0-D7AC-4558-BD94-1C52DD49C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39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7404E8-F930-45B2-AFDC-26655041E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9FBDB52-2278-4F40-8DCF-A2277AA7C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851F-62E0-4099-BBAF-A7C8311E57A0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AC04BCD-BB26-474D-A2E8-023203967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DFB7F3-5EB4-4812-BE7A-793144125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8AC0-D7AC-4558-BD94-1C52DD49C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761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DDF02B-3C63-4B56-8181-3C25C6550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851F-62E0-4099-BBAF-A7C8311E57A0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2636CA-8C4E-4925-9550-831671FA7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F39040-E5AB-4F92-A128-AA85CF767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8AC0-D7AC-4558-BD94-1C52DD49C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277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17ED7B-9C2D-4420-B0D0-F087AB285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71A1B4-272F-4A70-A62C-F71B298ED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7B98B51-9A5B-46EA-9102-742465128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3C92F2D-A7B5-4B4A-A1CF-C46B6AD15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851F-62E0-4099-BBAF-A7C8311E57A0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BC417D-EB79-41B9-8EB6-4848DD6F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7CA390-3869-4B8F-9954-5141A1DBE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8AC0-D7AC-4558-BD94-1C52DD49C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239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76838-1464-4430-8564-4EA8A20DF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17B7A-DAB5-4BE0-9728-79D4F9AB35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6147F1-8C71-4067-93B9-105ECD62C9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551B75-29DF-454F-BDF2-F1402C4B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851F-62E0-4099-BBAF-A7C8311E57A0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AB5337-2CA2-45EC-AEB0-ECF5173F8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52D9AE-B605-47C5-A0A2-B41A463DE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8AC0-D7AC-4558-BD94-1C52DD49C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06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1BC32B9-5AB8-4950-8872-A26C628F3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010855-2B5F-41F4-8E56-8CA1855F1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29816F-CC07-4DA3-BDE6-84B82171E4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E851F-62E0-4099-BBAF-A7C8311E57A0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32021A-FA32-4A2A-ABB1-917ADBCA92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308E46-0B0C-4636-BC86-7376F9713C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08AC0-D7AC-4558-BD94-1C52DD49C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24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雲 3">
            <a:extLst>
              <a:ext uri="{FF2B5EF4-FFF2-40B4-BE49-F238E27FC236}">
                <a16:creationId xmlns:a16="http://schemas.microsoft.com/office/drawing/2014/main" id="{852F298F-B474-464A-8B6E-63D25BA7C442}"/>
              </a:ext>
            </a:extLst>
          </p:cNvPr>
          <p:cNvSpPr/>
          <p:nvPr/>
        </p:nvSpPr>
        <p:spPr>
          <a:xfrm>
            <a:off x="1549324" y="1311398"/>
            <a:ext cx="9051637" cy="84050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インターネット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A4EC8DCA-8D60-4D70-958D-8604CBC443AD}"/>
              </a:ext>
            </a:extLst>
          </p:cNvPr>
          <p:cNvSpPr/>
          <p:nvPr/>
        </p:nvSpPr>
        <p:spPr>
          <a:xfrm>
            <a:off x="546389" y="2833859"/>
            <a:ext cx="4311938" cy="115454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京都自治体情報セキュリティクラウド</a:t>
            </a: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711D190D-B3D7-4550-87AD-95C3D6764B50}"/>
              </a:ext>
            </a:extLst>
          </p:cNvPr>
          <p:cNvSpPr/>
          <p:nvPr/>
        </p:nvSpPr>
        <p:spPr>
          <a:xfrm>
            <a:off x="324285" y="5169561"/>
            <a:ext cx="1909618" cy="5998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インターネット閲覧端末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1B368450-7FAD-4AC9-AFB5-85F0B74412F6}"/>
              </a:ext>
            </a:extLst>
          </p:cNvPr>
          <p:cNvSpPr/>
          <p:nvPr/>
        </p:nvSpPr>
        <p:spPr>
          <a:xfrm>
            <a:off x="2405788" y="4835975"/>
            <a:ext cx="3298715" cy="18440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インターネット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仮想閲覧環境</a:t>
            </a:r>
            <a:endParaRPr kumimoji="1" lang="en-US" altLang="ja-JP" dirty="0"/>
          </a:p>
          <a:p>
            <a:r>
              <a:rPr kumimoji="1" lang="ja-JP" altLang="en-US" dirty="0"/>
              <a:t>・</a:t>
            </a:r>
            <a:r>
              <a:rPr kumimoji="1" lang="en-US" altLang="ja-JP" dirty="0"/>
              <a:t>Linux</a:t>
            </a:r>
            <a:r>
              <a:rPr kumimoji="1" lang="ja-JP" altLang="en-US" dirty="0"/>
              <a:t>　</a:t>
            </a:r>
            <a:r>
              <a:rPr kumimoji="1" lang="en-US" altLang="ja-JP" dirty="0"/>
              <a:t>Redhat8</a:t>
            </a:r>
          </a:p>
          <a:p>
            <a:r>
              <a:rPr lang="ja-JP" altLang="en-US" dirty="0"/>
              <a:t>・</a:t>
            </a:r>
            <a:r>
              <a:rPr lang="en-US" altLang="ja-JP" dirty="0"/>
              <a:t>Windows</a:t>
            </a:r>
          </a:p>
          <a:p>
            <a:r>
              <a:rPr lang="ja-JP" altLang="en-US" dirty="0"/>
              <a:t>京都市以外の市町村にて</a:t>
            </a:r>
            <a:r>
              <a:rPr lang="en-US" altLang="ja-JP" dirty="0"/>
              <a:t>9</a:t>
            </a:r>
            <a:r>
              <a:rPr lang="ja-JP" altLang="en-US" dirty="0"/>
              <a:t>割程度</a:t>
            </a:r>
            <a:r>
              <a:rPr lang="en-US" altLang="ja-JP" dirty="0"/>
              <a:t>Linux</a:t>
            </a:r>
            <a:r>
              <a:rPr lang="ja-JP" altLang="en-US" dirty="0"/>
              <a:t>を用いる</a:t>
            </a:r>
            <a:endParaRPr lang="en-US" altLang="ja-JP" dirty="0"/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A7CFF907-A07A-4647-A2BA-48D24CE4F350}"/>
              </a:ext>
            </a:extLst>
          </p:cNvPr>
          <p:cNvSpPr/>
          <p:nvPr/>
        </p:nvSpPr>
        <p:spPr>
          <a:xfrm>
            <a:off x="7669862" y="6269847"/>
            <a:ext cx="3057236" cy="3567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施設予約システムサーバ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E93C01D-C8A3-42B4-B265-46270CDC5B7D}"/>
              </a:ext>
            </a:extLst>
          </p:cNvPr>
          <p:cNvSpPr txBox="1"/>
          <p:nvPr/>
        </p:nvSpPr>
        <p:spPr>
          <a:xfrm>
            <a:off x="212437" y="221673"/>
            <a:ext cx="63800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別紙</a:t>
            </a:r>
            <a:r>
              <a:rPr kumimoji="1"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7-1</a:t>
            </a:r>
            <a:r>
              <a:rPr kumimoji="1"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職員側</a:t>
            </a:r>
            <a:r>
              <a:rPr kumimoji="1" lang="ja-JP" altLang="en-US" sz="24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ユーザ環境及び</a:t>
            </a:r>
            <a:r>
              <a:rPr kumimoji="1"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現行システムにおけるアクセス経路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101290E4-079E-477C-B188-61CCCB6127A3}"/>
              </a:ext>
            </a:extLst>
          </p:cNvPr>
          <p:cNvSpPr/>
          <p:nvPr/>
        </p:nvSpPr>
        <p:spPr>
          <a:xfrm>
            <a:off x="152400" y="2283915"/>
            <a:ext cx="5745018" cy="45073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95667EA5-541A-47F2-A5EA-A959C0F2DD77}"/>
              </a:ext>
            </a:extLst>
          </p:cNvPr>
          <p:cNvSpPr/>
          <p:nvPr/>
        </p:nvSpPr>
        <p:spPr>
          <a:xfrm>
            <a:off x="1570181" y="2151907"/>
            <a:ext cx="2633228" cy="2781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自治体関連職員の環境</a:t>
            </a:r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7E2568F6-2A48-4033-9A57-4F27CB6E3A5B}"/>
              </a:ext>
            </a:extLst>
          </p:cNvPr>
          <p:cNvSpPr/>
          <p:nvPr/>
        </p:nvSpPr>
        <p:spPr>
          <a:xfrm>
            <a:off x="7669862" y="231383"/>
            <a:ext cx="2931099" cy="10564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9A5DE627-2A5F-44F9-A817-64BEFE4C2E34}"/>
              </a:ext>
            </a:extLst>
          </p:cNvPr>
          <p:cNvCxnSpPr>
            <a:cxnSpLocks/>
            <a:stCxn id="69" idx="2"/>
            <a:endCxn id="33" idx="0"/>
          </p:cNvCxnSpPr>
          <p:nvPr/>
        </p:nvCxnSpPr>
        <p:spPr>
          <a:xfrm>
            <a:off x="9135411" y="1132290"/>
            <a:ext cx="31680" cy="2689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E02C6728-6741-4E89-8583-AF3823B14A7E}"/>
              </a:ext>
            </a:extLst>
          </p:cNvPr>
          <p:cNvSpPr/>
          <p:nvPr/>
        </p:nvSpPr>
        <p:spPr>
          <a:xfrm>
            <a:off x="7941973" y="119876"/>
            <a:ext cx="2323522" cy="332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指定管理者等の環境</a:t>
            </a:r>
          </a:p>
        </p:txBody>
      </p: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71AF1886-5081-41C4-86CA-461896FFF4EA}"/>
              </a:ext>
            </a:extLst>
          </p:cNvPr>
          <p:cNvSpPr/>
          <p:nvPr/>
        </p:nvSpPr>
        <p:spPr>
          <a:xfrm>
            <a:off x="7973650" y="544629"/>
            <a:ext cx="2323522" cy="5876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一般の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インターネット端末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77BC865-BA2B-4191-9BBE-039C037F2170}"/>
              </a:ext>
            </a:extLst>
          </p:cNvPr>
          <p:cNvSpPr txBox="1"/>
          <p:nvPr/>
        </p:nvSpPr>
        <p:spPr>
          <a:xfrm>
            <a:off x="9167091" y="2731673"/>
            <a:ext cx="203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ソフトウェア</a:t>
            </a:r>
            <a:r>
              <a:rPr kumimoji="1" lang="en-US" altLang="ja-JP" dirty="0"/>
              <a:t>VPN</a:t>
            </a:r>
          </a:p>
          <a:p>
            <a:r>
              <a:rPr kumimoji="1" lang="ja-JP" altLang="en-US" dirty="0"/>
              <a:t>による接続</a:t>
            </a: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8496A3D1-D30C-470C-BFD2-7080B3D3259D}"/>
              </a:ext>
            </a:extLst>
          </p:cNvPr>
          <p:cNvSpPr/>
          <p:nvPr/>
        </p:nvSpPr>
        <p:spPr>
          <a:xfrm>
            <a:off x="8543636" y="3821874"/>
            <a:ext cx="1246909" cy="3188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VPN</a:t>
            </a:r>
            <a:r>
              <a:rPr kumimoji="1" lang="ja-JP" altLang="en-US" dirty="0"/>
              <a:t>装置</a:t>
            </a:r>
          </a:p>
        </p:txBody>
      </p: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8AAF7A31-172B-4DE2-A0AA-D8FE28CA88F3}"/>
              </a:ext>
            </a:extLst>
          </p:cNvPr>
          <p:cNvCxnSpPr>
            <a:stCxn id="33" idx="2"/>
            <a:endCxn id="29" idx="0"/>
          </p:cNvCxnSpPr>
          <p:nvPr/>
        </p:nvCxnSpPr>
        <p:spPr>
          <a:xfrm>
            <a:off x="9167091" y="4140765"/>
            <a:ext cx="31389" cy="2129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8C4614C1-9724-4010-B5AE-5666144B06D9}"/>
              </a:ext>
            </a:extLst>
          </p:cNvPr>
          <p:cNvCxnSpPr>
            <a:cxnSpLocks/>
            <a:stCxn id="11" idx="3"/>
            <a:endCxn id="29" idx="0"/>
          </p:cNvCxnSpPr>
          <p:nvPr/>
        </p:nvCxnSpPr>
        <p:spPr>
          <a:xfrm>
            <a:off x="4858327" y="3411132"/>
            <a:ext cx="4340153" cy="28587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15788B82-F5F7-45AC-989E-DB5D09A78DFB}"/>
              </a:ext>
            </a:extLst>
          </p:cNvPr>
          <p:cNvCxnSpPr>
            <a:cxnSpLocks/>
            <a:stCxn id="18" idx="0"/>
            <a:endCxn id="11" idx="2"/>
          </p:cNvCxnSpPr>
          <p:nvPr/>
        </p:nvCxnSpPr>
        <p:spPr>
          <a:xfrm flipV="1">
            <a:off x="1279094" y="3988405"/>
            <a:ext cx="1423264" cy="1181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9BF37D41-9AEC-4DFC-99C6-E0BDE07BF45A}"/>
              </a:ext>
            </a:extLst>
          </p:cNvPr>
          <p:cNvCxnSpPr>
            <a:cxnSpLocks/>
            <a:stCxn id="21" idx="0"/>
            <a:endCxn id="11" idx="2"/>
          </p:cNvCxnSpPr>
          <p:nvPr/>
        </p:nvCxnSpPr>
        <p:spPr>
          <a:xfrm flipH="1" flipV="1">
            <a:off x="2702358" y="3988405"/>
            <a:ext cx="1352788" cy="847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07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雲 3">
            <a:extLst>
              <a:ext uri="{FF2B5EF4-FFF2-40B4-BE49-F238E27FC236}">
                <a16:creationId xmlns:a16="http://schemas.microsoft.com/office/drawing/2014/main" id="{852F298F-B474-464A-8B6E-63D25BA7C442}"/>
              </a:ext>
            </a:extLst>
          </p:cNvPr>
          <p:cNvSpPr/>
          <p:nvPr/>
        </p:nvSpPr>
        <p:spPr>
          <a:xfrm>
            <a:off x="1570181" y="1176614"/>
            <a:ext cx="9051637" cy="840509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インターネット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A4EC8DCA-8D60-4D70-958D-8604CBC443AD}"/>
              </a:ext>
            </a:extLst>
          </p:cNvPr>
          <p:cNvSpPr/>
          <p:nvPr/>
        </p:nvSpPr>
        <p:spPr>
          <a:xfrm>
            <a:off x="546389" y="2833859"/>
            <a:ext cx="4311938" cy="115454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京都自治体情報セキュリティクラウド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E10B1F8B-17BF-4BEC-81FD-260F9CAD852D}"/>
              </a:ext>
            </a:extLst>
          </p:cNvPr>
          <p:cNvCxnSpPr>
            <a:cxnSpLocks/>
            <a:stCxn id="11" idx="2"/>
            <a:endCxn id="18" idx="0"/>
          </p:cNvCxnSpPr>
          <p:nvPr/>
        </p:nvCxnSpPr>
        <p:spPr>
          <a:xfrm flipH="1">
            <a:off x="1279094" y="3988405"/>
            <a:ext cx="1423264" cy="11811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9111CC3C-048F-4284-821D-9BA75730F664}"/>
              </a:ext>
            </a:extLst>
          </p:cNvPr>
          <p:cNvCxnSpPr>
            <a:cxnSpLocks/>
            <a:stCxn id="11" idx="2"/>
            <a:endCxn id="21" idx="0"/>
          </p:cNvCxnSpPr>
          <p:nvPr/>
        </p:nvCxnSpPr>
        <p:spPr>
          <a:xfrm>
            <a:off x="2702358" y="3988405"/>
            <a:ext cx="1324696" cy="6356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711D190D-B3D7-4550-87AD-95C3D6764B50}"/>
              </a:ext>
            </a:extLst>
          </p:cNvPr>
          <p:cNvSpPr/>
          <p:nvPr/>
        </p:nvSpPr>
        <p:spPr>
          <a:xfrm>
            <a:off x="324285" y="5169561"/>
            <a:ext cx="1909618" cy="5998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インターネット閲覧端末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1B368450-7FAD-4AC9-AFB5-85F0B74412F6}"/>
              </a:ext>
            </a:extLst>
          </p:cNvPr>
          <p:cNvSpPr/>
          <p:nvPr/>
        </p:nvSpPr>
        <p:spPr>
          <a:xfrm>
            <a:off x="2382981" y="4624010"/>
            <a:ext cx="3288145" cy="20172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インターネット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仮想閲覧環境</a:t>
            </a:r>
            <a:endParaRPr kumimoji="1" lang="en-US" altLang="ja-JP" dirty="0"/>
          </a:p>
          <a:p>
            <a:r>
              <a:rPr kumimoji="1" lang="ja-JP" altLang="en-US" dirty="0"/>
              <a:t>・</a:t>
            </a:r>
            <a:r>
              <a:rPr kumimoji="1" lang="en-US" altLang="ja-JP" dirty="0"/>
              <a:t>Linux</a:t>
            </a:r>
            <a:r>
              <a:rPr kumimoji="1" lang="ja-JP" altLang="en-US" dirty="0"/>
              <a:t>　</a:t>
            </a:r>
            <a:r>
              <a:rPr kumimoji="1" lang="en-US" altLang="ja-JP" dirty="0"/>
              <a:t>Redhat8</a:t>
            </a:r>
            <a:r>
              <a:rPr kumimoji="1" lang="ja-JP" altLang="en-US" dirty="0"/>
              <a:t>　</a:t>
            </a:r>
            <a:endParaRPr kumimoji="1" lang="en-US" altLang="ja-JP" dirty="0"/>
          </a:p>
          <a:p>
            <a:r>
              <a:rPr lang="ja-JP" altLang="en-US" dirty="0"/>
              <a:t>・</a:t>
            </a:r>
            <a:r>
              <a:rPr lang="en-US" altLang="ja-JP" dirty="0"/>
              <a:t>Windows</a:t>
            </a:r>
          </a:p>
          <a:p>
            <a:r>
              <a:rPr lang="ja-JP" altLang="en-US" dirty="0"/>
              <a:t>京都市以外の市町村にて</a:t>
            </a:r>
            <a:r>
              <a:rPr lang="en-US" altLang="ja-JP" dirty="0"/>
              <a:t>9</a:t>
            </a:r>
            <a:r>
              <a:rPr lang="ja-JP" altLang="en-US" dirty="0"/>
              <a:t>割程度</a:t>
            </a:r>
            <a:r>
              <a:rPr lang="en-US" altLang="ja-JP" dirty="0"/>
              <a:t>Linux</a:t>
            </a:r>
            <a:r>
              <a:rPr lang="ja-JP" altLang="en-US" dirty="0"/>
              <a:t>を用いる。</a:t>
            </a:r>
            <a:endParaRPr lang="en-US" altLang="ja-JP" dirty="0"/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A7CFF907-A07A-4647-A2BA-48D24CE4F350}"/>
              </a:ext>
            </a:extLst>
          </p:cNvPr>
          <p:cNvSpPr/>
          <p:nvPr/>
        </p:nvSpPr>
        <p:spPr>
          <a:xfrm>
            <a:off x="8794316" y="418883"/>
            <a:ext cx="3057236" cy="3567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施設予約システムサーバ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E93C01D-C8A3-42B4-B265-46270CDC5B7D}"/>
              </a:ext>
            </a:extLst>
          </p:cNvPr>
          <p:cNvSpPr txBox="1"/>
          <p:nvPr/>
        </p:nvSpPr>
        <p:spPr>
          <a:xfrm>
            <a:off x="212437" y="221673"/>
            <a:ext cx="8349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別紙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kumimoji="1"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-2</a:t>
            </a:r>
            <a:r>
              <a:rPr kumimoji="1"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職員側ユーザ環境および想定されるシステムへのアクセス経路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101290E4-079E-477C-B188-61CCCB6127A3}"/>
              </a:ext>
            </a:extLst>
          </p:cNvPr>
          <p:cNvSpPr/>
          <p:nvPr/>
        </p:nvSpPr>
        <p:spPr>
          <a:xfrm>
            <a:off x="53399" y="2198254"/>
            <a:ext cx="5745018" cy="45073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思考の吹き出し: 雲形 8">
            <a:extLst>
              <a:ext uri="{FF2B5EF4-FFF2-40B4-BE49-F238E27FC236}">
                <a16:creationId xmlns:a16="http://schemas.microsoft.com/office/drawing/2014/main" id="{FB66D8E6-C0C9-4D0A-A5D3-111C76F59FA8}"/>
              </a:ext>
            </a:extLst>
          </p:cNvPr>
          <p:cNvSpPr/>
          <p:nvPr/>
        </p:nvSpPr>
        <p:spPr>
          <a:xfrm>
            <a:off x="175492" y="1727443"/>
            <a:ext cx="1446936" cy="975373"/>
          </a:xfrm>
          <a:prstGeom prst="cloudCallout">
            <a:avLst>
              <a:gd name="adj1" fmla="val 87429"/>
              <a:gd name="adj2" fmla="val 479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/>
              <a:t>各自治体個別に</a:t>
            </a:r>
            <a:r>
              <a:rPr lang="ja-JP" altLang="en-US" sz="1050" dirty="0"/>
              <a:t>グローバル</a:t>
            </a:r>
            <a:r>
              <a:rPr kumimoji="1" lang="en-US" altLang="ja-JP" sz="1050" dirty="0"/>
              <a:t>IP</a:t>
            </a:r>
            <a:r>
              <a:rPr kumimoji="1" lang="ja-JP" altLang="en-US" sz="1050" dirty="0"/>
              <a:t>アドレスが設定されている</a:t>
            </a:r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95667EA5-541A-47F2-A5EA-A959C0F2DD77}"/>
              </a:ext>
            </a:extLst>
          </p:cNvPr>
          <p:cNvSpPr/>
          <p:nvPr/>
        </p:nvSpPr>
        <p:spPr>
          <a:xfrm>
            <a:off x="1622428" y="2005807"/>
            <a:ext cx="2633228" cy="2781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自治体関連職員の環境</a:t>
            </a:r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7E2568F6-2A48-4033-9A57-4F27CB6E3A5B}"/>
              </a:ext>
            </a:extLst>
          </p:cNvPr>
          <p:cNvSpPr/>
          <p:nvPr/>
        </p:nvSpPr>
        <p:spPr>
          <a:xfrm>
            <a:off x="7638473" y="2198255"/>
            <a:ext cx="3214254" cy="130232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9A5DE627-2A5F-44F9-A817-64BEFE4C2E34}"/>
              </a:ext>
            </a:extLst>
          </p:cNvPr>
          <p:cNvCxnSpPr>
            <a:cxnSpLocks/>
            <a:stCxn id="69" idx="0"/>
            <a:endCxn id="29" idx="2"/>
          </p:cNvCxnSpPr>
          <p:nvPr/>
        </p:nvCxnSpPr>
        <p:spPr>
          <a:xfrm flipV="1">
            <a:off x="9245600" y="775653"/>
            <a:ext cx="1077334" cy="18677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E02C6728-6741-4E89-8583-AF3823B14A7E}"/>
              </a:ext>
            </a:extLst>
          </p:cNvPr>
          <p:cNvSpPr/>
          <p:nvPr/>
        </p:nvSpPr>
        <p:spPr>
          <a:xfrm>
            <a:off x="7924224" y="2041264"/>
            <a:ext cx="2323522" cy="332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指定管理者等の環境</a:t>
            </a:r>
          </a:p>
        </p:txBody>
      </p: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71AF1886-5081-41C4-86CA-461896FFF4EA}"/>
              </a:ext>
            </a:extLst>
          </p:cNvPr>
          <p:cNvSpPr/>
          <p:nvPr/>
        </p:nvSpPr>
        <p:spPr>
          <a:xfrm>
            <a:off x="7687143" y="2643407"/>
            <a:ext cx="3116913" cy="5876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一般のプロバイダを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用いたインターネット回線</a:t>
            </a:r>
          </a:p>
        </p:txBody>
      </p:sp>
      <p:sp>
        <p:nvSpPr>
          <p:cNvPr id="13" name="吹き出し: 円形 12">
            <a:extLst>
              <a:ext uri="{FF2B5EF4-FFF2-40B4-BE49-F238E27FC236}">
                <a16:creationId xmlns:a16="http://schemas.microsoft.com/office/drawing/2014/main" id="{D1DF7315-AFF8-4BAC-9ABE-8F3566DCC959}"/>
              </a:ext>
            </a:extLst>
          </p:cNvPr>
          <p:cNvSpPr/>
          <p:nvPr/>
        </p:nvSpPr>
        <p:spPr>
          <a:xfrm>
            <a:off x="4039343" y="3451509"/>
            <a:ext cx="2764840" cy="437801"/>
          </a:xfrm>
          <a:prstGeom prst="wedgeEllipseCallout">
            <a:avLst>
              <a:gd name="adj1" fmla="val -61924"/>
              <a:gd name="adj2" fmla="val 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VPN</a:t>
            </a:r>
            <a:r>
              <a:rPr kumimoji="1" lang="ja-JP" altLang="en-US" dirty="0">
                <a:solidFill>
                  <a:schemeClr val="tx1"/>
                </a:solidFill>
              </a:rPr>
              <a:t>接続は不可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0F5A665-C22D-4842-990E-3D93138CB692}"/>
              </a:ext>
            </a:extLst>
          </p:cNvPr>
          <p:cNvCxnSpPr>
            <a:cxnSpLocks/>
            <a:stCxn id="11" idx="0"/>
            <a:endCxn id="29" idx="2"/>
          </p:cNvCxnSpPr>
          <p:nvPr/>
        </p:nvCxnSpPr>
        <p:spPr>
          <a:xfrm flipV="1">
            <a:off x="2702358" y="775653"/>
            <a:ext cx="7620576" cy="2058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187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ワイド画面</PresentationFormat>
  <Paragraphs>33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2024-06-24T06:04:40Z</dcterms:created>
  <dcterms:modified xsi:type="dcterms:W3CDTF">2024-07-11T07:06:40Z</dcterms:modified>
</cp:coreProperties>
</file>